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8" r:id="rId1"/>
  </p:sldMasterIdLst>
  <p:notesMasterIdLst>
    <p:notesMasterId r:id="rId12"/>
  </p:notesMasterIdLst>
  <p:sldIdLst>
    <p:sldId id="256" r:id="rId2"/>
    <p:sldId id="258" r:id="rId3"/>
    <p:sldId id="257" r:id="rId4"/>
    <p:sldId id="261" r:id="rId5"/>
    <p:sldId id="262" r:id="rId6"/>
    <p:sldId id="259" r:id="rId7"/>
    <p:sldId id="263" r:id="rId8"/>
    <p:sldId id="260" r:id="rId9"/>
    <p:sldId id="265" r:id="rId10"/>
    <p:sldId id="264" r:id="rId11"/>
  </p:sldIdLst>
  <p:sldSz cx="12192000" cy="6858000"/>
  <p:notesSz cx="688181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3A451C0B-C15B-4726-898A-C14FCF6517AA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42913" y="1250950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182" y="4813866"/>
            <a:ext cx="5505450" cy="393861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796661FE-F4FC-4FE4-9049-55C7AE394D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2144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47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583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29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90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54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3/25/2024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1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3/25/2024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919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3/25/2024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80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3/25/2024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3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3/25/2024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5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3/25/2024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957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67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Neuer Stundenplan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Grundschule Wesseln Februar 2024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5667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Weitere Fakten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Klassensprecherwahl in allen Klassenstufen</a:t>
            </a:r>
          </a:p>
          <a:p>
            <a:r>
              <a:rPr lang="de-DE" dirty="0" err="1" smtClean="0"/>
              <a:t>Klassenratstunde</a:t>
            </a:r>
            <a:r>
              <a:rPr lang="de-DE" dirty="0" smtClean="0"/>
              <a:t> wird im Fach SU verortet</a:t>
            </a:r>
          </a:p>
          <a:p>
            <a:r>
              <a:rPr lang="de-DE" dirty="0" err="1" smtClean="0"/>
              <a:t>Faustlos</a:t>
            </a:r>
            <a:r>
              <a:rPr lang="de-DE" dirty="0" smtClean="0"/>
              <a:t> wird im Fach Religion verortet</a:t>
            </a:r>
          </a:p>
          <a:p>
            <a:r>
              <a:rPr lang="de-DE" dirty="0" smtClean="0"/>
              <a:t>2x pro Woche Lesezeit in der Bücherei ab Klasse 2 (mit geteilter Klasse)</a:t>
            </a:r>
          </a:p>
          <a:p>
            <a:r>
              <a:rPr lang="de-DE" dirty="0" smtClean="0"/>
              <a:t>2x pro Woche Rechtschreibwerkstatt in Klasse 3 und 4</a:t>
            </a:r>
          </a:p>
          <a:p>
            <a:r>
              <a:rPr lang="de-DE" dirty="0" smtClean="0"/>
              <a:t>Tägliches </a:t>
            </a:r>
            <a:r>
              <a:rPr lang="de-DE" smtClean="0"/>
              <a:t>Leseband </a:t>
            </a:r>
            <a:r>
              <a:rPr lang="de-DE" dirty="0" smtClean="0"/>
              <a:t>von 10 – 15 Minuten </a:t>
            </a:r>
            <a:r>
              <a:rPr lang="de-DE" smtClean="0"/>
              <a:t>im Klassenverband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9190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3640182" y="585216"/>
            <a:ext cx="5373189" cy="790738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291973"/>
              </p:ext>
            </p:extLst>
          </p:nvPr>
        </p:nvGraphicFramePr>
        <p:xfrm>
          <a:off x="1898470" y="383174"/>
          <a:ext cx="7306490" cy="5302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599">
                  <a:extLst>
                    <a:ext uri="{9D8B030D-6E8A-4147-A177-3AD203B41FA5}">
                      <a16:colId xmlns:a16="http://schemas.microsoft.com/office/drawing/2014/main" val="2146898710"/>
                    </a:ext>
                  </a:extLst>
                </a:gridCol>
                <a:gridCol w="3648891">
                  <a:extLst>
                    <a:ext uri="{9D8B030D-6E8A-4147-A177-3AD203B41FA5}">
                      <a16:colId xmlns:a16="http://schemas.microsoft.com/office/drawing/2014/main" val="2897590564"/>
                    </a:ext>
                  </a:extLst>
                </a:gridCol>
              </a:tblGrid>
              <a:tr h="432097">
                <a:tc>
                  <a:txBody>
                    <a:bodyPr/>
                    <a:lstStyle/>
                    <a:p>
                      <a:r>
                        <a:rPr lang="de-DE" dirty="0" smtClean="0"/>
                        <a:t>Zeit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Tag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161955"/>
                  </a:ext>
                </a:extLst>
              </a:tr>
              <a:tr h="432097">
                <a:tc>
                  <a:txBody>
                    <a:bodyPr/>
                    <a:lstStyle/>
                    <a:p>
                      <a:r>
                        <a:rPr lang="de-DE" dirty="0" smtClean="0"/>
                        <a:t>7.30 – 8.15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1.Stunde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23349"/>
                  </a:ext>
                </a:extLst>
              </a:tr>
              <a:tr h="206963">
                <a:tc>
                  <a:txBody>
                    <a:bodyPr/>
                    <a:lstStyle/>
                    <a:p>
                      <a:r>
                        <a:rPr lang="de-DE" dirty="0" smtClean="0"/>
                        <a:t>Wechselpause 5 Minuten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09666"/>
                  </a:ext>
                </a:extLst>
              </a:tr>
              <a:tr h="432097">
                <a:tc>
                  <a:txBody>
                    <a:bodyPr/>
                    <a:lstStyle/>
                    <a:p>
                      <a:r>
                        <a:rPr lang="de-DE" dirty="0" smtClean="0"/>
                        <a:t>8.20 – 9.05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2. Stunde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340484"/>
                  </a:ext>
                </a:extLst>
              </a:tr>
              <a:tr h="296227">
                <a:tc>
                  <a:txBody>
                    <a:bodyPr/>
                    <a:lstStyle/>
                    <a:p>
                      <a:r>
                        <a:rPr lang="de-DE" dirty="0" smtClean="0"/>
                        <a:t>9.05 – 9.20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Frühstück mit Vorlesezeit</a:t>
                      </a:r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109209"/>
                  </a:ext>
                </a:extLst>
              </a:tr>
              <a:tr h="296227">
                <a:tc>
                  <a:txBody>
                    <a:bodyPr/>
                    <a:lstStyle/>
                    <a:p>
                      <a:r>
                        <a:rPr lang="de-DE" dirty="0" smtClean="0"/>
                        <a:t>9.20 – 9.40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Pause</a:t>
                      </a:r>
                      <a:endParaRPr lang="de-D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328816"/>
                  </a:ext>
                </a:extLst>
              </a:tr>
              <a:tr h="383165">
                <a:tc>
                  <a:txBody>
                    <a:bodyPr/>
                    <a:lstStyle/>
                    <a:p>
                      <a:r>
                        <a:rPr lang="de-DE" dirty="0" smtClean="0"/>
                        <a:t>9.40 – 10.25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3.</a:t>
                      </a:r>
                      <a:r>
                        <a:rPr lang="de-DE" baseline="0" dirty="0" smtClean="0"/>
                        <a:t>Stunde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922606"/>
                  </a:ext>
                </a:extLst>
              </a:tr>
              <a:tr h="296227">
                <a:tc>
                  <a:txBody>
                    <a:bodyPr/>
                    <a:lstStyle/>
                    <a:p>
                      <a:r>
                        <a:rPr lang="de-DE" dirty="0" smtClean="0"/>
                        <a:t>Wechselpause 5 Minuten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852777"/>
                  </a:ext>
                </a:extLst>
              </a:tr>
              <a:tr h="432097">
                <a:tc>
                  <a:txBody>
                    <a:bodyPr/>
                    <a:lstStyle/>
                    <a:p>
                      <a:r>
                        <a:rPr lang="de-DE" dirty="0" smtClean="0"/>
                        <a:t>10.30 – 11.15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4.Stunde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089122"/>
                  </a:ext>
                </a:extLst>
              </a:tr>
              <a:tr h="432097">
                <a:tc>
                  <a:txBody>
                    <a:bodyPr/>
                    <a:lstStyle/>
                    <a:p>
                      <a:r>
                        <a:rPr lang="de-DE" dirty="0" smtClean="0"/>
                        <a:t>11.15</a:t>
                      </a:r>
                      <a:r>
                        <a:rPr lang="de-DE" baseline="0" dirty="0" smtClean="0"/>
                        <a:t> – 11.35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Pause</a:t>
                      </a:r>
                      <a:endParaRPr lang="de-D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938810"/>
                  </a:ext>
                </a:extLst>
              </a:tr>
              <a:tr h="432097">
                <a:tc>
                  <a:txBody>
                    <a:bodyPr/>
                    <a:lstStyle/>
                    <a:p>
                      <a:r>
                        <a:rPr lang="de-DE" dirty="0" smtClean="0"/>
                        <a:t>11.35 – 12.20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5.Stunde (Schulschluss Klasse 1+2 )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464895"/>
                  </a:ext>
                </a:extLst>
              </a:tr>
              <a:tr h="432097">
                <a:tc>
                  <a:txBody>
                    <a:bodyPr/>
                    <a:lstStyle/>
                    <a:p>
                      <a:r>
                        <a:rPr lang="de-DE" dirty="0" smtClean="0"/>
                        <a:t>Wechselpause 5 Minuten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101902"/>
                  </a:ext>
                </a:extLst>
              </a:tr>
              <a:tr h="432097">
                <a:tc>
                  <a:txBody>
                    <a:bodyPr/>
                    <a:lstStyle/>
                    <a:p>
                      <a:r>
                        <a:rPr lang="de-DE" dirty="0" smtClean="0"/>
                        <a:t>12.25 – 13.10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6.Stunde ( Schulschluss Klasse 3+4)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822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56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8334" y="506838"/>
            <a:ext cx="9720072" cy="834281"/>
          </a:xfrm>
        </p:spPr>
        <p:txBody>
          <a:bodyPr/>
          <a:lstStyle/>
          <a:p>
            <a:r>
              <a:rPr lang="de-DE" dirty="0" smtClean="0"/>
              <a:t>Gewonnene Zeit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526762"/>
              </p:ext>
            </p:extLst>
          </p:nvPr>
        </p:nvGraphicFramePr>
        <p:xfrm>
          <a:off x="1037876" y="1759132"/>
          <a:ext cx="9720258" cy="4335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43">
                  <a:extLst>
                    <a:ext uri="{9D8B030D-6E8A-4147-A177-3AD203B41FA5}">
                      <a16:colId xmlns:a16="http://schemas.microsoft.com/office/drawing/2014/main" val="1372850145"/>
                    </a:ext>
                  </a:extLst>
                </a:gridCol>
                <a:gridCol w="1620043">
                  <a:extLst>
                    <a:ext uri="{9D8B030D-6E8A-4147-A177-3AD203B41FA5}">
                      <a16:colId xmlns:a16="http://schemas.microsoft.com/office/drawing/2014/main" val="1179797044"/>
                    </a:ext>
                  </a:extLst>
                </a:gridCol>
                <a:gridCol w="1620043">
                  <a:extLst>
                    <a:ext uri="{9D8B030D-6E8A-4147-A177-3AD203B41FA5}">
                      <a16:colId xmlns:a16="http://schemas.microsoft.com/office/drawing/2014/main" val="856426634"/>
                    </a:ext>
                  </a:extLst>
                </a:gridCol>
                <a:gridCol w="1620043">
                  <a:extLst>
                    <a:ext uri="{9D8B030D-6E8A-4147-A177-3AD203B41FA5}">
                      <a16:colId xmlns:a16="http://schemas.microsoft.com/office/drawing/2014/main" val="3521442933"/>
                    </a:ext>
                  </a:extLst>
                </a:gridCol>
                <a:gridCol w="1620043">
                  <a:extLst>
                    <a:ext uri="{9D8B030D-6E8A-4147-A177-3AD203B41FA5}">
                      <a16:colId xmlns:a16="http://schemas.microsoft.com/office/drawing/2014/main" val="1805004078"/>
                    </a:ext>
                  </a:extLst>
                </a:gridCol>
                <a:gridCol w="1620043">
                  <a:extLst>
                    <a:ext uri="{9D8B030D-6E8A-4147-A177-3AD203B41FA5}">
                      <a16:colId xmlns:a16="http://schemas.microsoft.com/office/drawing/2014/main" val="3442083699"/>
                    </a:ext>
                  </a:extLst>
                </a:gridCol>
              </a:tblGrid>
              <a:tr h="390641">
                <a:tc>
                  <a:txBody>
                    <a:bodyPr/>
                    <a:lstStyle/>
                    <a:p>
                      <a:r>
                        <a:rPr lang="de-DE" dirty="0" smtClean="0"/>
                        <a:t>Zeit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Montag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Dienstag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Mittwoch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Donnerstag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Freitag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051015"/>
                  </a:ext>
                </a:extLst>
              </a:tr>
              <a:tr h="651899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de-DE" dirty="0" smtClean="0"/>
                        <a:t>Stunde</a:t>
                      </a:r>
                    </a:p>
                    <a:p>
                      <a:pPr marL="0" indent="0">
                        <a:buNone/>
                      </a:pPr>
                      <a:r>
                        <a:rPr lang="de-DE" dirty="0" smtClean="0"/>
                        <a:t>7.30Uhr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K+Soz</a:t>
                      </a:r>
                      <a:r>
                        <a:rPr lang="de-DE" dirty="0" smtClean="0"/>
                        <a:t>.</a:t>
                      </a:r>
                    </a:p>
                    <a:p>
                      <a:r>
                        <a:rPr lang="de-DE" dirty="0" smtClean="0"/>
                        <a:t>1. Klasse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Schul-versammlung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251420"/>
                  </a:ext>
                </a:extLst>
              </a:tr>
              <a:tr h="651899">
                <a:tc>
                  <a:txBody>
                    <a:bodyPr/>
                    <a:lstStyle/>
                    <a:p>
                      <a:r>
                        <a:rPr lang="de-DE" dirty="0" smtClean="0"/>
                        <a:t>2. Stunde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K+Soz</a:t>
                      </a:r>
                      <a:r>
                        <a:rPr lang="de-DE" dirty="0" smtClean="0"/>
                        <a:t>. </a:t>
                      </a:r>
                      <a:r>
                        <a:rPr lang="de-DE" baseline="0" dirty="0" smtClean="0"/>
                        <a:t>        </a:t>
                      </a:r>
                      <a:r>
                        <a:rPr lang="de-DE" dirty="0" smtClean="0"/>
                        <a:t> 2. Klasse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7234"/>
                  </a:ext>
                </a:extLst>
              </a:tr>
              <a:tr h="651899">
                <a:tc>
                  <a:txBody>
                    <a:bodyPr/>
                    <a:lstStyle/>
                    <a:p>
                      <a:r>
                        <a:rPr lang="de-DE" dirty="0" smtClean="0"/>
                        <a:t>3. Stunde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K.+</a:t>
                      </a:r>
                      <a:r>
                        <a:rPr lang="de-DE" dirty="0" err="1" smtClean="0"/>
                        <a:t>Soz</a:t>
                      </a:r>
                      <a:r>
                        <a:rPr lang="de-DE" dirty="0" smtClean="0"/>
                        <a:t>.</a:t>
                      </a:r>
                    </a:p>
                    <a:p>
                      <a:r>
                        <a:rPr lang="de-DE" dirty="0" smtClean="0"/>
                        <a:t>3. Klasse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326060"/>
                  </a:ext>
                </a:extLst>
              </a:tr>
              <a:tr h="651899">
                <a:tc>
                  <a:txBody>
                    <a:bodyPr/>
                    <a:lstStyle/>
                    <a:p>
                      <a:r>
                        <a:rPr lang="de-DE" dirty="0" smtClean="0"/>
                        <a:t>4. Stunde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K+Soz</a:t>
                      </a:r>
                      <a:r>
                        <a:rPr lang="de-DE" dirty="0" smtClean="0"/>
                        <a:t>.</a:t>
                      </a:r>
                    </a:p>
                    <a:p>
                      <a:r>
                        <a:rPr lang="de-DE" dirty="0" smtClean="0"/>
                        <a:t>4. Klasse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97296"/>
                  </a:ext>
                </a:extLst>
              </a:tr>
              <a:tr h="685488">
                <a:tc>
                  <a:txBody>
                    <a:bodyPr/>
                    <a:lstStyle/>
                    <a:p>
                      <a:r>
                        <a:rPr lang="de-DE" dirty="0" smtClean="0"/>
                        <a:t>5. </a:t>
                      </a:r>
                      <a:r>
                        <a:rPr lang="de-DE" dirty="0" smtClean="0"/>
                        <a:t>Stunde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Fördern/</a:t>
                      </a:r>
                    </a:p>
                    <a:p>
                      <a:r>
                        <a:rPr lang="de-DE" dirty="0" smtClean="0"/>
                        <a:t>soziales lernen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Klasse 1+2</a:t>
                      </a:r>
                    </a:p>
                    <a:p>
                      <a:r>
                        <a:rPr lang="de-DE" dirty="0" smtClean="0"/>
                        <a:t>LL</a:t>
                      </a:r>
                      <a:r>
                        <a:rPr lang="de-DE" baseline="0" dirty="0" smtClean="0"/>
                        <a:t>  + HA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127670"/>
                  </a:ext>
                </a:extLst>
              </a:tr>
              <a:tr h="651899">
                <a:tc>
                  <a:txBody>
                    <a:bodyPr/>
                    <a:lstStyle/>
                    <a:p>
                      <a:r>
                        <a:rPr lang="de-DE" dirty="0" smtClean="0"/>
                        <a:t>6. Stunde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Klasse 3+4</a:t>
                      </a:r>
                    </a:p>
                    <a:p>
                      <a:r>
                        <a:rPr lang="de-DE" dirty="0" smtClean="0"/>
                        <a:t>LL + HA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62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842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KL = Klassenlehrerstunde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- Zeit für Erlebnisse der Schüler</a:t>
            </a:r>
          </a:p>
          <a:p>
            <a:r>
              <a:rPr lang="de-DE" dirty="0" smtClean="0"/>
              <a:t>- Zeit Dinge mit der Klasse zu besprechen</a:t>
            </a:r>
          </a:p>
          <a:p>
            <a:r>
              <a:rPr lang="de-DE" dirty="0" smtClean="0"/>
              <a:t>- Zeit Abschnitte/ Arbeiten/ Hefte einzusammeln oder abzugeben</a:t>
            </a:r>
          </a:p>
          <a:p>
            <a:r>
              <a:rPr lang="de-DE" dirty="0" smtClean="0"/>
              <a:t>- Zeit für die Arbeit mit Übungsbausteinen von Klasse2000</a:t>
            </a:r>
          </a:p>
          <a:p>
            <a:r>
              <a:rPr lang="de-DE" dirty="0" smtClean="0"/>
              <a:t>- 10 –  15 Minuten Lesezeit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8436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FÖ + soziales Lernen   + Fordern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- Zeit für DAZ / LRS / Mathematik oder Deutsch- Förderung</a:t>
            </a:r>
          </a:p>
          <a:p>
            <a:r>
              <a:rPr lang="de-DE" dirty="0" smtClean="0"/>
              <a:t>- Soziales Lernen z.B. durch: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Schach, Gesellschaftsspiele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Lesen/ Entspannung/ Malen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Bewegungszeit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Arbeit im Schulwald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Kreativzeit</a:t>
            </a:r>
          </a:p>
          <a:p>
            <a:pPr marL="0" indent="0">
              <a:buNone/>
            </a:pPr>
            <a:r>
              <a:rPr lang="de-DE" dirty="0" smtClean="0"/>
              <a:t>- Zeit für </a:t>
            </a:r>
            <a:r>
              <a:rPr lang="de-DE" dirty="0" err="1" smtClean="0"/>
              <a:t>Forderaufgaben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6877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Struktur Schulversammlung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24128" y="1785257"/>
            <a:ext cx="9720073" cy="4876799"/>
          </a:xfrm>
        </p:spPr>
        <p:txBody>
          <a:bodyPr>
            <a:normAutofit/>
          </a:bodyPr>
          <a:lstStyle/>
          <a:p>
            <a:r>
              <a:rPr lang="de-DE" b="1" dirty="0" smtClean="0"/>
              <a:t>4 Schulversammlungen im Monat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/>
              <a:t>1. Präsentation Schüler / Wettspiele / Vorlesen / Quiz / Walkingtour oder ähnliches</a:t>
            </a:r>
          </a:p>
          <a:p>
            <a:pPr marL="0" indent="0">
              <a:buNone/>
            </a:pPr>
            <a:r>
              <a:rPr lang="de-DE" dirty="0" smtClean="0"/>
              <a:t>2. Besuch von Externen (z.B. </a:t>
            </a:r>
            <a:r>
              <a:rPr lang="de-DE" dirty="0" err="1" smtClean="0"/>
              <a:t>Berufevorstellung</a:t>
            </a:r>
            <a:r>
              <a:rPr lang="de-DE" dirty="0" smtClean="0"/>
              <a:t>, )</a:t>
            </a:r>
          </a:p>
          <a:p>
            <a:pPr marL="0" indent="0">
              <a:buNone/>
            </a:pPr>
            <a:r>
              <a:rPr lang="de-DE" dirty="0" smtClean="0"/>
              <a:t>3. Präsentation Schüler </a:t>
            </a:r>
            <a:r>
              <a:rPr lang="de-DE" dirty="0" err="1" smtClean="0"/>
              <a:t>u.s.w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4. Wir sprechen über uns (z.B. Wünsche, Regeln, Abstimmungen </a:t>
            </a:r>
            <a:r>
              <a:rPr lang="de-DE" dirty="0" err="1" smtClean="0"/>
              <a:t>u.s.w</a:t>
            </a:r>
            <a:r>
              <a:rPr lang="de-DE" dirty="0" smtClean="0"/>
              <a:t>.)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10 – 15 Minuten Lesezeit</a:t>
            </a: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0434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KL + </a:t>
            </a:r>
            <a:r>
              <a:rPr lang="de-DE" dirty="0" err="1" smtClean="0"/>
              <a:t>SoZ</a:t>
            </a:r>
            <a:r>
              <a:rPr lang="de-DE" dirty="0" smtClean="0"/>
              <a:t>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Schulsozialarbeiterin führt gemeinsam mit der Klassenlehrkraft durch relevante soziale Themen für Kinder</a:t>
            </a:r>
          </a:p>
          <a:p>
            <a:r>
              <a:rPr lang="de-DE" dirty="0" smtClean="0"/>
              <a:t>( Gefühle, Regeln, Kinderrechte, Selbstbewusstsein, Hilfe holen können </a:t>
            </a:r>
            <a:r>
              <a:rPr lang="de-DE" dirty="0" err="1" smtClean="0"/>
              <a:t>u.s.w</a:t>
            </a:r>
            <a:r>
              <a:rPr lang="de-DE" dirty="0" smtClean="0"/>
              <a:t>.)</a:t>
            </a:r>
          </a:p>
          <a:p>
            <a:endParaRPr lang="de-DE" dirty="0"/>
          </a:p>
          <a:p>
            <a:r>
              <a:rPr lang="de-DE" dirty="0" smtClean="0"/>
              <a:t>Außerdem wird nach der Klassensprecherwahl in allen Klassen ein Kinderparlament der Schule aufgebaut, das relevante Themen in der Schulversammlung vorstellt.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10 – 15 Minuten Lesezeit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5517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LL + HA        zeit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- SUS bearbeiten die Hausaufgaben für das Wochenende</a:t>
            </a:r>
          </a:p>
          <a:p>
            <a:r>
              <a:rPr lang="de-DE" dirty="0" smtClean="0"/>
              <a:t>- eine Lehrkraft betreut</a:t>
            </a:r>
          </a:p>
          <a:p>
            <a:r>
              <a:rPr lang="de-DE" dirty="0" smtClean="0"/>
              <a:t>- zusätzlich führt sie Tipps und Tricks zum Lernen </a:t>
            </a:r>
            <a:r>
              <a:rPr lang="de-DE" dirty="0" err="1" smtClean="0"/>
              <a:t>Lernen</a:t>
            </a:r>
            <a:r>
              <a:rPr lang="de-DE" dirty="0" smtClean="0"/>
              <a:t> ein</a:t>
            </a:r>
          </a:p>
          <a:p>
            <a:r>
              <a:rPr lang="de-DE" dirty="0" smtClean="0"/>
              <a:t>- </a:t>
            </a:r>
            <a:r>
              <a:rPr lang="de-DE" dirty="0" err="1" smtClean="0"/>
              <a:t>SuS</a:t>
            </a:r>
            <a:r>
              <a:rPr lang="de-DE" dirty="0" smtClean="0"/>
              <a:t> die fertig sind, können in ihrem Buch weiterlesen oder z.B. am Laptop trainieren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4502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585216"/>
            <a:ext cx="9646920" cy="1051995"/>
          </a:xfrm>
        </p:spPr>
        <p:txBody>
          <a:bodyPr/>
          <a:lstStyle/>
          <a:p>
            <a:r>
              <a:rPr lang="de-DE" dirty="0" smtClean="0"/>
              <a:t>Beispielplan für Klasse 2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165467"/>
              </p:ext>
            </p:extLst>
          </p:nvPr>
        </p:nvGraphicFramePr>
        <p:xfrm>
          <a:off x="1097282" y="1881050"/>
          <a:ext cx="9646914" cy="4354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819">
                  <a:extLst>
                    <a:ext uri="{9D8B030D-6E8A-4147-A177-3AD203B41FA5}">
                      <a16:colId xmlns:a16="http://schemas.microsoft.com/office/drawing/2014/main" val="3935471467"/>
                    </a:ext>
                  </a:extLst>
                </a:gridCol>
                <a:gridCol w="1607819">
                  <a:extLst>
                    <a:ext uri="{9D8B030D-6E8A-4147-A177-3AD203B41FA5}">
                      <a16:colId xmlns:a16="http://schemas.microsoft.com/office/drawing/2014/main" val="1205701709"/>
                    </a:ext>
                  </a:extLst>
                </a:gridCol>
                <a:gridCol w="1607819">
                  <a:extLst>
                    <a:ext uri="{9D8B030D-6E8A-4147-A177-3AD203B41FA5}">
                      <a16:colId xmlns:a16="http://schemas.microsoft.com/office/drawing/2014/main" val="2484181364"/>
                    </a:ext>
                  </a:extLst>
                </a:gridCol>
                <a:gridCol w="1607819">
                  <a:extLst>
                    <a:ext uri="{9D8B030D-6E8A-4147-A177-3AD203B41FA5}">
                      <a16:colId xmlns:a16="http://schemas.microsoft.com/office/drawing/2014/main" val="276410293"/>
                    </a:ext>
                  </a:extLst>
                </a:gridCol>
                <a:gridCol w="1607819">
                  <a:extLst>
                    <a:ext uri="{9D8B030D-6E8A-4147-A177-3AD203B41FA5}">
                      <a16:colId xmlns:a16="http://schemas.microsoft.com/office/drawing/2014/main" val="3629099930"/>
                    </a:ext>
                  </a:extLst>
                </a:gridCol>
                <a:gridCol w="1607819">
                  <a:extLst>
                    <a:ext uri="{9D8B030D-6E8A-4147-A177-3AD203B41FA5}">
                      <a16:colId xmlns:a16="http://schemas.microsoft.com/office/drawing/2014/main" val="662692464"/>
                    </a:ext>
                  </a:extLst>
                </a:gridCol>
              </a:tblGrid>
              <a:tr h="392322">
                <a:tc>
                  <a:txBody>
                    <a:bodyPr/>
                    <a:lstStyle/>
                    <a:p>
                      <a:r>
                        <a:rPr lang="de-DE" dirty="0" smtClean="0"/>
                        <a:t>Zeit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Montag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Dienstag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Mittwoch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Donnerstag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Freitag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856598"/>
                  </a:ext>
                </a:extLst>
              </a:tr>
              <a:tr h="654705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de-DE" dirty="0" smtClean="0"/>
                        <a:t>Stunde</a:t>
                      </a:r>
                    </a:p>
                    <a:p>
                      <a:pPr marL="0" indent="0">
                        <a:buNone/>
                      </a:pPr>
                      <a:r>
                        <a:rPr lang="de-DE" dirty="0" smtClean="0"/>
                        <a:t>7.30</a:t>
                      </a:r>
                      <a:r>
                        <a:rPr lang="de-DE" baseline="0" dirty="0" smtClean="0"/>
                        <a:t> Uhr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KL</a:t>
                      </a:r>
                    </a:p>
                    <a:p>
                      <a:r>
                        <a:rPr lang="de-DE" dirty="0" err="1" smtClean="0"/>
                        <a:t>Leseband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FU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Schulversamm</a:t>
                      </a:r>
                      <a:r>
                        <a:rPr lang="de-DE" dirty="0" smtClean="0"/>
                        <a:t>.</a:t>
                      </a:r>
                    </a:p>
                    <a:p>
                      <a:r>
                        <a:rPr lang="de-DE" dirty="0" err="1" smtClean="0"/>
                        <a:t>Leseband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FU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FU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076226"/>
                  </a:ext>
                </a:extLst>
              </a:tr>
              <a:tr h="654705">
                <a:tc>
                  <a:txBody>
                    <a:bodyPr/>
                    <a:lstStyle/>
                    <a:p>
                      <a:r>
                        <a:rPr lang="de-DE" dirty="0" smtClean="0"/>
                        <a:t>2. Stunde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FU</a:t>
                      </a:r>
                    </a:p>
                    <a:p>
                      <a:r>
                        <a:rPr lang="de-DE" dirty="0" smtClean="0"/>
                        <a:t>Frühstück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K+Soz</a:t>
                      </a:r>
                      <a:r>
                        <a:rPr lang="de-DE" dirty="0" smtClean="0"/>
                        <a:t>. </a:t>
                      </a:r>
                      <a:r>
                        <a:rPr lang="de-DE" baseline="0" dirty="0" smtClean="0"/>
                        <a:t> </a:t>
                      </a:r>
                      <a:endParaRPr lang="de-DE" baseline="0" dirty="0" smtClean="0"/>
                    </a:p>
                    <a:p>
                      <a:r>
                        <a:rPr lang="de-DE" baseline="0" dirty="0" err="1" smtClean="0"/>
                        <a:t>Leseband</a:t>
                      </a:r>
                      <a:r>
                        <a:rPr lang="de-DE" baseline="0" dirty="0" smtClean="0"/>
                        <a:t> / Fr.   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FU</a:t>
                      </a:r>
                    </a:p>
                    <a:p>
                      <a:r>
                        <a:rPr lang="de-DE" dirty="0" smtClean="0"/>
                        <a:t>Frühstück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FU</a:t>
                      </a:r>
                    </a:p>
                    <a:p>
                      <a:r>
                        <a:rPr lang="de-DE" dirty="0" smtClean="0"/>
                        <a:t>Frühstück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FU</a:t>
                      </a:r>
                    </a:p>
                    <a:p>
                      <a:r>
                        <a:rPr lang="de-DE" dirty="0" smtClean="0"/>
                        <a:t>Frühstück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280833"/>
                  </a:ext>
                </a:extLst>
              </a:tr>
              <a:tr h="654705">
                <a:tc>
                  <a:txBody>
                    <a:bodyPr/>
                    <a:lstStyle/>
                    <a:p>
                      <a:r>
                        <a:rPr lang="de-DE" dirty="0" smtClean="0"/>
                        <a:t>3. Stunde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FU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FU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FU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FU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FU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43763"/>
                  </a:ext>
                </a:extLst>
              </a:tr>
              <a:tr h="654705">
                <a:tc>
                  <a:txBody>
                    <a:bodyPr/>
                    <a:lstStyle/>
                    <a:p>
                      <a:r>
                        <a:rPr lang="de-DE" dirty="0" smtClean="0"/>
                        <a:t>4. Stunde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FU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FU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FU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FU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FU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174451"/>
                  </a:ext>
                </a:extLst>
              </a:tr>
              <a:tr h="688439">
                <a:tc>
                  <a:txBody>
                    <a:bodyPr/>
                    <a:lstStyle/>
                    <a:p>
                      <a:r>
                        <a:rPr lang="de-DE" dirty="0" smtClean="0"/>
                        <a:t>5. </a:t>
                      </a:r>
                      <a:r>
                        <a:rPr lang="de-DE" dirty="0" smtClean="0"/>
                        <a:t>Stunde</a:t>
                      </a:r>
                    </a:p>
                    <a:p>
                      <a:r>
                        <a:rPr lang="de-DE" dirty="0" smtClean="0"/>
                        <a:t>12.20 Uhr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FU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FU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FU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Fördern/</a:t>
                      </a:r>
                    </a:p>
                    <a:p>
                      <a:r>
                        <a:rPr lang="de-DE" dirty="0" smtClean="0"/>
                        <a:t>soziales lernen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Klasse 1+2</a:t>
                      </a:r>
                    </a:p>
                    <a:p>
                      <a:r>
                        <a:rPr lang="de-DE" dirty="0" smtClean="0"/>
                        <a:t>LL</a:t>
                      </a:r>
                      <a:r>
                        <a:rPr lang="de-DE" baseline="0" dirty="0" smtClean="0"/>
                        <a:t>  + HA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533885"/>
                  </a:ext>
                </a:extLst>
              </a:tr>
              <a:tr h="654705">
                <a:tc>
                  <a:txBody>
                    <a:bodyPr/>
                    <a:lstStyle/>
                    <a:p>
                      <a:r>
                        <a:rPr lang="de-DE" dirty="0" smtClean="0"/>
                        <a:t>6. Stunde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____________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____________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____________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____________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___________</a:t>
                      </a:r>
                      <a:endParaRPr lang="de-DE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982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689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502</Words>
  <Application>Microsoft Office PowerPoint</Application>
  <PresentationFormat>Breitbild</PresentationFormat>
  <Paragraphs>157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Calibri</vt:lpstr>
      <vt:lpstr>Tw Cen MT</vt:lpstr>
      <vt:lpstr>Tw Cen MT Condensed</vt:lpstr>
      <vt:lpstr>Wingdings</vt:lpstr>
      <vt:lpstr>Wingdings 3</vt:lpstr>
      <vt:lpstr>Integral</vt:lpstr>
      <vt:lpstr>Neuer Stundenplan</vt:lpstr>
      <vt:lpstr>PowerPoint-Präsentation</vt:lpstr>
      <vt:lpstr>Gewonnene Zeit</vt:lpstr>
      <vt:lpstr>KL = Klassenlehrerstunde</vt:lpstr>
      <vt:lpstr>FÖ + soziales Lernen   + Fordern</vt:lpstr>
      <vt:lpstr>Struktur Schulversammlung</vt:lpstr>
      <vt:lpstr>KL + SoZ:</vt:lpstr>
      <vt:lpstr>LL + HA        zeit</vt:lpstr>
      <vt:lpstr>Beispielplan für Klasse 2</vt:lpstr>
      <vt:lpstr>Weitere Fakten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Neuer Stundenplan</dc:title>
  <dc:creator>Zierholz-Rothe, Heike</dc:creator>
  <cp:lastModifiedBy>Zierholz-Rothe, Heike</cp:lastModifiedBy>
  <cp:revision>16</cp:revision>
  <cp:lastPrinted>2024-02-28T11:58:28Z</cp:lastPrinted>
  <dcterms:created xsi:type="dcterms:W3CDTF">2024-02-28T09:40:30Z</dcterms:created>
  <dcterms:modified xsi:type="dcterms:W3CDTF">2024-03-25T15:58:30Z</dcterms:modified>
</cp:coreProperties>
</file>